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324" r:id="rId6"/>
    <p:sldId id="313" r:id="rId7"/>
    <p:sldId id="311" r:id="rId8"/>
    <p:sldId id="309" r:id="rId9"/>
    <p:sldId id="315" r:id="rId10"/>
    <p:sldId id="314" r:id="rId11"/>
    <p:sldId id="317" r:id="rId12"/>
    <p:sldId id="316" r:id="rId13"/>
    <p:sldId id="318" r:id="rId14"/>
    <p:sldId id="325" r:id="rId15"/>
    <p:sldId id="256" r:id="rId16"/>
    <p:sldId id="312" r:id="rId17"/>
    <p:sldId id="320" r:id="rId18"/>
    <p:sldId id="310" r:id="rId19"/>
    <p:sldId id="322" r:id="rId20"/>
    <p:sldId id="326" r:id="rId21"/>
    <p:sldId id="323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4E6AB7-3323-4B6F-9FB9-EA88284E5DDF}" v="26" dt="2026-02-10T07:27:22.0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DEC366-1C11-5DE6-CA6C-AEDF79911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64411D0-5653-4560-574E-6125EEAD1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94C817-7618-17E0-0CC7-C52465D85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228E-BE66-47D9-BF92-18F4D4989BD8}" type="datetimeFigureOut">
              <a:rPr lang="nb-NO" smtClean="0"/>
              <a:t>10.02.2026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96D1491-02FE-4997-7CCA-6400E155C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9ED78D-2624-725C-3072-4A5861D7C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CC6-9AB6-45C9-BEC8-54C8641A6D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519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4318A1-A084-3C1B-3678-AC08A2736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C3DEE97-CB3E-C13C-7C03-FBFE7CBDC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1BB6203-6193-5612-C080-971D72C1D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228E-BE66-47D9-BF92-18F4D4989BD8}" type="datetimeFigureOut">
              <a:rPr lang="nb-NO" smtClean="0"/>
              <a:t>10.02.2026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4C10FC0-9383-CB85-F7FD-6C544F6E6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D5C434-1C66-D9E2-6665-4E933CDF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CC6-9AB6-45C9-BEC8-54C8641A6D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411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E11F7B7-8841-AC64-811E-34B1288270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5729454-30F3-8785-D3D0-39EE46322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F6E4708-A001-9D53-3955-3BED838C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228E-BE66-47D9-BF92-18F4D4989BD8}" type="datetimeFigureOut">
              <a:rPr lang="nb-NO" smtClean="0"/>
              <a:t>10.02.2026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6099AF-B28C-7E44-0E74-EAE0A419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A7A56DF-1CE3-9B7F-2FF8-72986279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CC6-9AB6-45C9-BEC8-54C8641A6D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836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CCC431-FE39-BD4A-A0F8-F0304006A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D3E3757-514C-6915-185C-4CEAB4F58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E0BAE3-C8E6-CD32-89A6-948E97CBA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228E-BE66-47D9-BF92-18F4D4989BD8}" type="datetimeFigureOut">
              <a:rPr lang="nb-NO" smtClean="0"/>
              <a:t>10.02.2026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D69F650-64A0-8E61-D862-F6336CE45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6B4F85-9D52-FFDC-585E-AB6110106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CC6-9AB6-45C9-BEC8-54C8641A6D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617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61738A-93F1-9EF3-E18A-6033E8C5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45DF1D4-529A-23EB-9389-EE1B552D6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CC81BEE-46CA-65FD-5B5A-44B5A640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228E-BE66-47D9-BF92-18F4D4989BD8}" type="datetimeFigureOut">
              <a:rPr lang="nb-NO" smtClean="0"/>
              <a:t>10.02.2026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17BFDB-0F20-E437-7FF4-335D01EC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143CA33-52EB-FE83-C5D7-1C879B01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CC6-9AB6-45C9-BEC8-54C8641A6D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083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AD8018-4DD2-1A29-AE89-FD79E460E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1526A0-B585-CF65-DC1E-B716BF6E1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3779F5A-63D1-6595-51E0-72E1EE7D0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D672BB8-D8D4-AE74-2A35-85D30C54F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228E-BE66-47D9-BF92-18F4D4989BD8}" type="datetimeFigureOut">
              <a:rPr lang="nb-NO" smtClean="0"/>
              <a:t>10.02.2026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C3B38B0-9246-507A-5BD1-E864E28D0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D4B5C77-B611-8DF4-AC9A-A3BB388C8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CC6-9AB6-45C9-BEC8-54C8641A6D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668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682D39-6BF2-E446-6339-48A94874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7E757BE-E0D2-3109-BBD9-564B5466B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E67B0C4-865C-C57C-9755-074B50DAF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FC1C022-A5A1-C973-1F9E-ECBC3AC7E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32B5E01-8763-E36B-2173-DF97FCE59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AA48499-89A7-3D14-DFCB-F08E70F9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228E-BE66-47D9-BF92-18F4D4989BD8}" type="datetimeFigureOut">
              <a:rPr lang="nb-NO" smtClean="0"/>
              <a:t>10.02.2026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9AA8ED1-B3CF-7BD1-94E3-9EEE73F21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1274E1C-F905-2322-F715-D5FB83DCF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CC6-9AB6-45C9-BEC8-54C8641A6D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8705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62A2D0-BEE0-DE2D-7F86-D558607F9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B557CB7-7E6C-47A7-24AD-1E0180A90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228E-BE66-47D9-BF92-18F4D4989BD8}" type="datetimeFigureOut">
              <a:rPr lang="nb-NO" smtClean="0"/>
              <a:t>10.02.2026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DB11900-3B63-2178-1E05-4C1396D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3E2FDDC-AC55-5934-97B7-5B62F81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CC6-9AB6-45C9-BEC8-54C8641A6D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529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CC21311-E38C-3CE1-6382-8D0FCC30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228E-BE66-47D9-BF92-18F4D4989BD8}" type="datetimeFigureOut">
              <a:rPr lang="nb-NO" smtClean="0"/>
              <a:t>10.02.2026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51FF0E5-9237-FE06-5B22-52969174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19190CF-E841-DF6E-59D3-4214FDFB4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CC6-9AB6-45C9-BEC8-54C8641A6D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9763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D0928E-AAAE-2039-C225-2B42ADE6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471437-A10B-FD65-7F5B-6FF8395C1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A2FC5BC-0E71-61A5-694E-6A2B2089C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0136614-AD13-DF40-D56D-31B210C62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228E-BE66-47D9-BF92-18F4D4989BD8}" type="datetimeFigureOut">
              <a:rPr lang="nb-NO" smtClean="0"/>
              <a:t>10.02.2026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D3705CD-67C1-3705-6F52-42C14B9F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7664877-47EF-762B-DE80-B701825C3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CC6-9AB6-45C9-BEC8-54C8641A6D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653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7C73C0-9255-B29B-A86F-73BB383E4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4B3C099-7ABC-ABFF-6047-7EC5E3BAA3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F31A21D-72D1-4ED6-3609-73813A670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91C84FD-B9EE-06A4-96A2-38C5A2CD6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F228E-BE66-47D9-BF92-18F4D4989BD8}" type="datetimeFigureOut">
              <a:rPr lang="nb-NO" smtClean="0"/>
              <a:t>10.02.2026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EC7B0EB-7AC9-DB25-8D34-DC147F1F7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B2ABCDC-B446-07E4-814B-DBA925898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1CC6-9AB6-45C9-BEC8-54C8641A6D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7170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DA9D195-BB5C-D884-C508-0D6C1FD9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7AEB1A4-DC8E-CAC0-34F8-3C5F32832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AEA960A-253C-4014-1712-0A712B6D8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8F228E-BE66-47D9-BF92-18F4D4989BD8}" type="datetimeFigureOut">
              <a:rPr lang="nb-NO" smtClean="0"/>
              <a:t>10.02.2026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8823F51-3795-1939-A42C-75C3F4F0A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4BCD24-74C0-E11A-BFC8-0E3C8837B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811CC6-9AB6-45C9-BEC8-54C8641A6D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757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79F31951-7ED2-F5C2-D2B2-6130F37E0AFE}"/>
              </a:ext>
            </a:extLst>
          </p:cNvPr>
          <p:cNvSpPr txBox="1"/>
          <p:nvPr/>
        </p:nvSpPr>
        <p:spPr>
          <a:xfrm>
            <a:off x="761802" y="2743200"/>
            <a:ext cx="4646905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B3D8C53-EA59-EF32-66F4-A4C45794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4034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FD61983-EFFB-3668-3D10-6D21C4BA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28" y="737352"/>
            <a:ext cx="5106630" cy="2005848"/>
          </a:xfrm>
        </p:spPr>
        <p:txBody>
          <a:bodyPr>
            <a:normAutofit/>
          </a:bodyPr>
          <a:lstStyle/>
          <a:p>
            <a:r>
              <a:rPr lang="nb-NO" dirty="0"/>
              <a:t>Kompetanseløftet i kunsthåndverk </a:t>
            </a:r>
          </a:p>
        </p:txBody>
      </p:sp>
      <p:pic>
        <p:nvPicPr>
          <p:cNvPr id="5" name="Plassholder for innhold 4" descr="Et bilde som inneholder logo, Font, symbol, tekst&#10;&#10;KI-generert innhold kan være feil.">
            <a:extLst>
              <a:ext uri="{FF2B5EF4-FFF2-40B4-BE49-F238E27FC236}">
                <a16:creationId xmlns:a16="http://schemas.microsoft.com/office/drawing/2014/main" id="{C025A532-D455-D4F1-3AA1-AE0022E11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2" y="46703"/>
            <a:ext cx="1737852" cy="690649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D25F06CB-2A8F-67FD-06C8-B83689491754}"/>
              </a:ext>
            </a:extLst>
          </p:cNvPr>
          <p:cNvSpPr txBox="1"/>
          <p:nvPr/>
        </p:nvSpPr>
        <p:spPr>
          <a:xfrm>
            <a:off x="605451" y="2604408"/>
            <a:ext cx="31187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Med frivillige og profesjonelle, lokale håndverkere.</a:t>
            </a:r>
          </a:p>
          <a:p>
            <a:endParaRPr lang="nb-NO" dirty="0"/>
          </a:p>
          <a:p>
            <a:r>
              <a:rPr lang="nb-NO" dirty="0"/>
              <a:t>Kulturskolens mål: god opplæring for elevene! </a:t>
            </a:r>
          </a:p>
        </p:txBody>
      </p:sp>
      <p:pic>
        <p:nvPicPr>
          <p:cNvPr id="4" name="Bilde 3" descr="Et bilde som inneholder tekst, skjermbilde, vann, blå&#10;&#10;KI-generert innhold kan være feil.">
            <a:extLst>
              <a:ext uri="{FF2B5EF4-FFF2-40B4-BE49-F238E27FC236}">
                <a16:creationId xmlns:a16="http://schemas.microsoft.com/office/drawing/2014/main" id="{78E2FA4B-1EEB-6B48-8B45-DE7E3D018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239" y="3703926"/>
            <a:ext cx="1833819" cy="27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44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tekst, Motetilbehør, Smykker, skjermbilde&#10;&#10;KI-generert innhold kan være feil.">
            <a:extLst>
              <a:ext uri="{FF2B5EF4-FFF2-40B4-BE49-F238E27FC236}">
                <a16:creationId xmlns:a16="http://schemas.microsoft.com/office/drawing/2014/main" id="{865C393A-7262-16E4-0785-D550D8860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981" y="643467"/>
            <a:ext cx="3871891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tekst&#10;&#10;KI-generert innhold kan være feil.">
            <a:extLst>
              <a:ext uri="{FF2B5EF4-FFF2-40B4-BE49-F238E27FC236}">
                <a16:creationId xmlns:a16="http://schemas.microsoft.com/office/drawing/2014/main" id="{5EF08D87-4EB7-BEDE-DC74-E5000C54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777" y="643467"/>
            <a:ext cx="4122589" cy="557106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C90E2FF-79A3-24AB-F5C2-4DD0C82E9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819" y="4131102"/>
            <a:ext cx="1717902" cy="257748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3918A9B-419F-AF66-1678-5FE9355B6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551" y="4241527"/>
            <a:ext cx="2022594" cy="246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44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65D3267-D24C-CFE4-66FF-E60A9D171F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37" r="25847" b="-1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8CC5A5F-7A5C-AA3C-76C9-3F736B3286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95" r="21428" b="-1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7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48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C45012C-FC87-9AAF-88CD-401E10E3B8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00" r="26200"/>
          <a:stretch>
            <a:fillRect/>
          </a:stretch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6" name="Bilde 5" descr="Et bilde som inneholder Menneskeansikt, person, smil, Motetilbehør&#10;&#10;KI-generert innhold kan være feil.">
            <a:extLst>
              <a:ext uri="{FF2B5EF4-FFF2-40B4-BE49-F238E27FC236}">
                <a16:creationId xmlns:a16="http://schemas.microsoft.com/office/drawing/2014/main" id="{3F5B9137-6B43-EF66-9B49-36D94D1C5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r="711"/>
          <a:stretch>
            <a:fillRect/>
          </a:stretch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59" name="Rectangle 50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B15C7A3-C5D7-0B56-3E14-E0C79D80B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9991" cy="2387600"/>
          </a:xfrm>
        </p:spPr>
        <p:txBody>
          <a:bodyPr>
            <a:normAutofit/>
          </a:bodyPr>
          <a:lstStyle/>
          <a:p>
            <a:pPr algn="l"/>
            <a:r>
              <a:rPr lang="nb-NO" sz="6700">
                <a:solidFill>
                  <a:schemeClr val="bg1"/>
                </a:solidFill>
              </a:rPr>
              <a:t>Kunsthåndtverksløftet inn i kulturskolens aktiviteter</a:t>
            </a:r>
          </a:p>
        </p:txBody>
      </p:sp>
      <p:sp>
        <p:nvSpPr>
          <p:cNvPr id="60" name="Rectangle: Rounded Corners 5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613B890-CB79-09C7-834D-3D3515FF5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2" y="5624945"/>
            <a:ext cx="9079992" cy="592975"/>
          </a:xfrm>
        </p:spPr>
        <p:txBody>
          <a:bodyPr anchor="ctr">
            <a:normAutofit/>
          </a:bodyPr>
          <a:lstStyle/>
          <a:p>
            <a:pPr algn="l"/>
            <a:r>
              <a:rPr lang="nb-NO" sz="1300">
                <a:solidFill>
                  <a:schemeClr val="bg1"/>
                </a:solidFill>
              </a:rPr>
              <a:t>Frida – kunstlærer kulturskole</a:t>
            </a:r>
          </a:p>
          <a:p>
            <a:pPr algn="l"/>
            <a:r>
              <a:rPr lang="nb-NO" sz="1300">
                <a:solidFill>
                  <a:schemeClr val="bg1"/>
                </a:solidFill>
              </a:rPr>
              <a:t>Anita – Ung Fritid og Eidsvoll Cosplayklubb</a:t>
            </a:r>
          </a:p>
        </p:txBody>
      </p:sp>
    </p:spTree>
    <p:extLst>
      <p:ext uri="{BB962C8B-B14F-4D97-AF65-F5344CB8AC3E}">
        <p14:creationId xmlns:p14="http://schemas.microsoft.com/office/powerpoint/2010/main" val="235853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e 3" descr="Et bilde som inneholder utendørs, klær, person, mann&#10;&#10;KI-generert innhold kan være feil.">
            <a:extLst>
              <a:ext uri="{FF2B5EF4-FFF2-40B4-BE49-F238E27FC236}">
                <a16:creationId xmlns:a16="http://schemas.microsoft.com/office/drawing/2014/main" id="{B1D963C5-0F80-81A8-4E5D-699D15BD1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" b="1988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06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B4AFBA8-1DCC-7C30-5842-27A347131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32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8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tekst, frukt, plakat, logo&#10;&#10;KI-generert innhold kan være feil.">
            <a:extLst>
              <a:ext uri="{FF2B5EF4-FFF2-40B4-BE49-F238E27FC236}">
                <a16:creationId xmlns:a16="http://schemas.microsoft.com/office/drawing/2014/main" id="{012AF9F9-8394-7B94-B4AC-59847221A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r="2" b="16575"/>
          <a:stretch>
            <a:fillRect/>
          </a:stretch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5" name="Bilde 4" descr="Et bilde som inneholder klær, person, Menneskeansikt, mann&#10;&#10;KI-generert innhold kan være feil.">
            <a:extLst>
              <a:ext uri="{FF2B5EF4-FFF2-40B4-BE49-F238E27FC236}">
                <a16:creationId xmlns:a16="http://schemas.microsoft.com/office/drawing/2014/main" id="{0743798F-043E-FC72-7DAB-223961088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 r="-1" b="-1"/>
          <a:stretch>
            <a:fillRect/>
          </a:stretch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3" name="Bilde 2" descr="Et bilde som inneholder person, Menneskeansikt, smil, vegg&#10;&#10;KI-generert innhold kan være feil.">
            <a:extLst>
              <a:ext uri="{FF2B5EF4-FFF2-40B4-BE49-F238E27FC236}">
                <a16:creationId xmlns:a16="http://schemas.microsoft.com/office/drawing/2014/main" id="{E1F68F40-730F-0BB8-36ED-4D83D3AFB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9" r="-1" b="23238"/>
          <a:stretch>
            <a:fillRect/>
          </a:stretch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3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person, klær, Menneskeansikt, bursdagskake&#10;&#10;KI-generert innhold kan være feil.">
            <a:extLst>
              <a:ext uri="{FF2B5EF4-FFF2-40B4-BE49-F238E27FC236}">
                <a16:creationId xmlns:a16="http://schemas.microsoft.com/office/drawing/2014/main" id="{E74C30B6-C082-2896-022C-15193FE16A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84" r="-2" b="26782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 descr="Et bilde som inneholder person, innendørs, vegg, klær&#10;&#10;KI-generert innhold kan være feil.">
            <a:extLst>
              <a:ext uri="{FF2B5EF4-FFF2-40B4-BE49-F238E27FC236}">
                <a16:creationId xmlns:a16="http://schemas.microsoft.com/office/drawing/2014/main" id="{215678C7-5138-CB2C-E899-4587E8069F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923" b="2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38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197B83-F3AF-7214-7E54-16149CD1F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0" b="19263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053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526A82-BDDE-CD65-7891-0B9FEFA4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3718E1-F944-C2B5-6434-F8C182759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100" dirty="0"/>
              <a:t>I </a:t>
            </a:r>
            <a:r>
              <a:rPr lang="en-US" sz="2100" dirty="0" err="1"/>
              <a:t>gruppearbeidet</a:t>
            </a:r>
            <a:r>
              <a:rPr lang="en-US" sz="2100" dirty="0"/>
              <a:t> </a:t>
            </a:r>
            <a:r>
              <a:rPr lang="en-US" sz="2100" dirty="0" err="1"/>
              <a:t>ønsker</a:t>
            </a:r>
            <a:r>
              <a:rPr lang="en-US" sz="2100" dirty="0"/>
              <a:t> vi at </a:t>
            </a:r>
            <a:r>
              <a:rPr lang="en-US" sz="2100" dirty="0" err="1"/>
              <a:t>dere</a:t>
            </a:r>
            <a:r>
              <a:rPr lang="en-US" sz="2100" dirty="0"/>
              <a:t> legger </a:t>
            </a:r>
            <a:r>
              <a:rPr lang="en-US" sz="2100" dirty="0" err="1"/>
              <a:t>opp</a:t>
            </a:r>
            <a:r>
              <a:rPr lang="en-US" sz="2100" dirty="0"/>
              <a:t> </a:t>
            </a:r>
            <a:r>
              <a:rPr lang="en-US" sz="2100" dirty="0" err="1"/>
              <a:t>til</a:t>
            </a:r>
            <a:r>
              <a:rPr lang="en-US" sz="2100" dirty="0"/>
              <a:t> </a:t>
            </a:r>
            <a:r>
              <a:rPr lang="en-US" sz="2100" dirty="0" err="1"/>
              <a:t>refleksjon</a:t>
            </a:r>
            <a:r>
              <a:rPr lang="en-US" sz="2100" dirty="0"/>
              <a:t> og </a:t>
            </a:r>
            <a:r>
              <a:rPr lang="en-US" sz="2100" dirty="0" err="1"/>
              <a:t>diskusjon</a:t>
            </a:r>
            <a:r>
              <a:rPr lang="en-US" sz="2100" dirty="0"/>
              <a:t>. </a:t>
            </a:r>
            <a:r>
              <a:rPr lang="en-US" sz="2100" dirty="0" err="1"/>
              <a:t>Hensikten</a:t>
            </a:r>
            <a:r>
              <a:rPr lang="en-US" sz="2100" dirty="0"/>
              <a:t> er å </a:t>
            </a:r>
            <a:r>
              <a:rPr lang="en-US" sz="2100" dirty="0" err="1"/>
              <a:t>løfte</a:t>
            </a:r>
            <a:r>
              <a:rPr lang="en-US" sz="2100" dirty="0"/>
              <a:t> </a:t>
            </a:r>
            <a:r>
              <a:rPr lang="en-US" sz="2100" dirty="0" err="1"/>
              <a:t>blikket</a:t>
            </a:r>
            <a:r>
              <a:rPr lang="en-US" sz="2100" dirty="0"/>
              <a:t> </a:t>
            </a:r>
            <a:r>
              <a:rPr lang="en-US" sz="2100" dirty="0" err="1"/>
              <a:t>utover</a:t>
            </a:r>
            <a:r>
              <a:rPr lang="en-US" sz="2100" dirty="0"/>
              <a:t> </a:t>
            </a:r>
            <a:r>
              <a:rPr lang="en-US" sz="2100" dirty="0" err="1"/>
              <a:t>egen</a:t>
            </a:r>
            <a:r>
              <a:rPr lang="en-US" sz="2100" dirty="0"/>
              <a:t> </a:t>
            </a:r>
            <a:r>
              <a:rPr lang="en-US" sz="2100" dirty="0" err="1"/>
              <a:t>kommune</a:t>
            </a:r>
            <a:r>
              <a:rPr lang="en-US" sz="2100" dirty="0"/>
              <a:t> og </a:t>
            </a:r>
            <a:r>
              <a:rPr lang="en-US" sz="2100" dirty="0" err="1"/>
              <a:t>prosjekt</a:t>
            </a:r>
            <a:r>
              <a:rPr lang="en-US" sz="2100" dirty="0"/>
              <a:t>, og </a:t>
            </a:r>
            <a:r>
              <a:rPr lang="en-US" sz="2100" dirty="0" err="1"/>
              <a:t>sammen</a:t>
            </a:r>
            <a:r>
              <a:rPr lang="en-US" sz="2100" dirty="0"/>
              <a:t> </a:t>
            </a:r>
            <a:r>
              <a:rPr lang="en-US" sz="2100" dirty="0" err="1"/>
              <a:t>utforske</a:t>
            </a:r>
            <a:r>
              <a:rPr lang="en-US" sz="2100" dirty="0"/>
              <a:t> </a:t>
            </a:r>
            <a:r>
              <a:rPr lang="en-US" sz="2100" dirty="0" err="1"/>
              <a:t>hvilke</a:t>
            </a:r>
            <a:r>
              <a:rPr lang="en-US" sz="2100" dirty="0"/>
              <a:t> </a:t>
            </a:r>
            <a:r>
              <a:rPr lang="en-US" sz="2100" dirty="0" err="1"/>
              <a:t>erfaringer</a:t>
            </a:r>
            <a:r>
              <a:rPr lang="en-US" sz="2100" dirty="0"/>
              <a:t>, </a:t>
            </a:r>
            <a:r>
              <a:rPr lang="en-US" sz="2100" dirty="0" err="1"/>
              <a:t>behov</a:t>
            </a:r>
            <a:r>
              <a:rPr lang="en-US" sz="2100" dirty="0"/>
              <a:t> og </a:t>
            </a:r>
            <a:r>
              <a:rPr lang="en-US" sz="2100" dirty="0" err="1"/>
              <a:t>muligheter</a:t>
            </a:r>
            <a:r>
              <a:rPr lang="en-US" sz="2100" dirty="0"/>
              <a:t> </a:t>
            </a:r>
            <a:r>
              <a:rPr lang="en-US" sz="2100" dirty="0" err="1"/>
              <a:t>som</a:t>
            </a:r>
            <a:r>
              <a:rPr lang="en-US" sz="2100" dirty="0"/>
              <a:t> </a:t>
            </a:r>
            <a:r>
              <a:rPr lang="en-US" sz="2100" dirty="0" err="1"/>
              <a:t>kan</a:t>
            </a:r>
            <a:r>
              <a:rPr lang="en-US" sz="2100" dirty="0"/>
              <a:t> </a:t>
            </a:r>
            <a:r>
              <a:rPr lang="en-US" sz="2100" dirty="0" err="1"/>
              <a:t>være</a:t>
            </a:r>
            <a:r>
              <a:rPr lang="en-US" sz="2100" dirty="0"/>
              <a:t> </a:t>
            </a:r>
            <a:r>
              <a:rPr lang="en-US" sz="2100" dirty="0" err="1"/>
              <a:t>viktige</a:t>
            </a:r>
            <a:r>
              <a:rPr lang="en-US" sz="2100" dirty="0"/>
              <a:t> å ta med </a:t>
            </a:r>
            <a:r>
              <a:rPr lang="en-US" sz="2100" dirty="0" err="1"/>
              <a:t>videre</a:t>
            </a:r>
            <a:r>
              <a:rPr lang="en-US" sz="2100" dirty="0"/>
              <a:t> – </a:t>
            </a:r>
            <a:r>
              <a:rPr lang="en-US" sz="2100" dirty="0" err="1"/>
              <a:t>både</a:t>
            </a:r>
            <a:r>
              <a:rPr lang="en-US" sz="2100" dirty="0"/>
              <a:t> </a:t>
            </a:r>
            <a:r>
              <a:rPr lang="en-US" sz="2100" dirty="0" err="1"/>
              <a:t>lokalt</a:t>
            </a:r>
            <a:r>
              <a:rPr lang="en-US" sz="2100" dirty="0"/>
              <a:t>, </a:t>
            </a:r>
            <a:r>
              <a:rPr lang="en-US" sz="2100" dirty="0" err="1"/>
              <a:t>regionalt</a:t>
            </a:r>
            <a:r>
              <a:rPr lang="en-US" sz="2100" dirty="0"/>
              <a:t> og </a:t>
            </a:r>
            <a:r>
              <a:rPr lang="en-US" sz="2100" dirty="0" err="1"/>
              <a:t>nasjonalt</a:t>
            </a:r>
            <a:r>
              <a:rPr lang="en-US" sz="2100" dirty="0"/>
              <a:t>.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 lvl="0"/>
            <a:r>
              <a:rPr lang="nb-NO" dirty="0"/>
              <a:t>Hva er erfaringene med kulturskolelærernes kompetanse?</a:t>
            </a:r>
          </a:p>
          <a:p>
            <a:pPr lvl="0"/>
            <a:r>
              <a:rPr lang="nb-NO" dirty="0"/>
              <a:t>Hvordan tar dere i bruk lokal tradisjonskompetansen?</a:t>
            </a:r>
          </a:p>
          <a:p>
            <a:pPr lvl="0"/>
            <a:r>
              <a:rPr lang="nb-NO" dirty="0"/>
              <a:t>Hvordan kan vi sørge for pedagogisk kompetanse hos frivillige og hos tradisjonshåndverkere som skal undervise i kulturskolen?</a:t>
            </a:r>
          </a:p>
          <a:p>
            <a:pPr lvl="0"/>
            <a:r>
              <a:rPr lang="nb-NO" dirty="0"/>
              <a:t>Hvordan kan vi sikre et kontinuerlig utdanningsløp og hvem bør ha ansvaret?</a:t>
            </a:r>
          </a:p>
          <a:p>
            <a:pPr lvl="0"/>
            <a:r>
              <a:rPr lang="nb-NO" dirty="0"/>
              <a:t>Hva bør Kulturskolerådet arbeide med på et overordnet nivå når det gjelder tradisjonskompetanse?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5674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C67A62-06B9-AFD1-0857-302026D54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295" y="329703"/>
            <a:ext cx="9738131" cy="1325563"/>
          </a:xfrm>
        </p:spPr>
        <p:txBody>
          <a:bodyPr/>
          <a:lstStyle/>
          <a:p>
            <a:r>
              <a:rPr lang="nb-NO" dirty="0"/>
              <a:t>Hvem kulturskolen samarbeidet med for å få til Kunsthåndverksløftet i Eidsvoll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4B8D3FD1-E5E0-81ED-BC6C-17DEB99D7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8720" y="1825625"/>
            <a:ext cx="3554560" cy="4351338"/>
          </a:xfrm>
          <a:prstGeom prst="rect">
            <a:avLst/>
          </a:prstGeom>
        </p:spPr>
      </p:pic>
      <p:pic>
        <p:nvPicPr>
          <p:cNvPr id="6" name="Bilde 5" descr="Et bilde som inneholder Font, tekst, Grafikk, logo&#10;&#10;KI-generert innhold kan være feil.">
            <a:extLst>
              <a:ext uri="{FF2B5EF4-FFF2-40B4-BE49-F238E27FC236}">
                <a16:creationId xmlns:a16="http://schemas.microsoft.com/office/drawing/2014/main" id="{63109861-6C84-7679-CEA7-F3B7936D6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491" y="5092139"/>
            <a:ext cx="3467584" cy="70494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DB063E6-E2D6-AB7E-1F78-BE197D404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755" y="1929438"/>
            <a:ext cx="1768950" cy="262277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5500D00-6359-691D-C7ED-7B2CCDA14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9707" y="1825625"/>
            <a:ext cx="2115906" cy="1748255"/>
          </a:xfrm>
          <a:prstGeom prst="rect">
            <a:avLst/>
          </a:prstGeom>
        </p:spPr>
      </p:pic>
      <p:pic>
        <p:nvPicPr>
          <p:cNvPr id="10" name="Bilde 9" descr="Et bilde som inneholder klær, kvinne, Mønster (motedesign), person&#10;&#10;KI-generert innhold kan være feil.">
            <a:extLst>
              <a:ext uri="{FF2B5EF4-FFF2-40B4-BE49-F238E27FC236}">
                <a16:creationId xmlns:a16="http://schemas.microsoft.com/office/drawing/2014/main" id="{525E7E19-8727-5182-D6A6-BCC419354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2380" y="1825625"/>
            <a:ext cx="1459884" cy="174825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77B5260E-FB9A-4794-6A14-9DFE929E6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9707" y="3870788"/>
            <a:ext cx="3452557" cy="136285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860B58C6-8C2B-F223-ED76-2D00FD7BD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3430" y="4774532"/>
            <a:ext cx="2045110" cy="204511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3F0AB7A-6EE4-E335-B1F4-EFB9E1B730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80" y="-14751"/>
            <a:ext cx="1737511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3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23A48D7-AF44-E5F4-10C1-FE13279CD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nb-NO" sz="2800"/>
              <a:t>Samarbeid med Eidsvoll museum, MiA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958283-5AB1-8252-A912-E3CA5363C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r>
              <a:rPr lang="en-US" sz="1700" b="1" dirty="0" err="1"/>
              <a:t>Sommerskole</a:t>
            </a:r>
            <a:endParaRPr lang="en-US" sz="1700" b="1" dirty="0"/>
          </a:p>
          <a:p>
            <a:r>
              <a:rPr lang="en-US" sz="1700" b="1" dirty="0" err="1"/>
              <a:t>Smie</a:t>
            </a:r>
            <a:r>
              <a:rPr lang="en-US" sz="1700" b="1" dirty="0"/>
              <a:t> </a:t>
            </a:r>
          </a:p>
          <a:p>
            <a:r>
              <a:rPr lang="en-US" sz="1700" b="1" dirty="0"/>
              <a:t>Kompetanse </a:t>
            </a:r>
          </a:p>
          <a:p>
            <a:r>
              <a:rPr lang="en-US" sz="1700" b="1" dirty="0"/>
              <a:t>Kurs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6C1B986-5534-3418-CF9F-BC25F18737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36" b="17170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DA4B5E5A-645D-A659-B867-D473DDA710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60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8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ngen bildebeskrivelse er tilgjengelig.">
            <a:extLst>
              <a:ext uri="{FF2B5EF4-FFF2-40B4-BE49-F238E27FC236}">
                <a16:creationId xmlns:a16="http://schemas.microsoft.com/office/drawing/2014/main" id="{B1D78706-286E-8F9A-1CB4-FF571CA2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0" r="10978" b="-1"/>
          <a:stretch>
            <a:fillRect/>
          </a:stretch>
        </p:blipFill>
        <p:spPr bwMode="auto">
          <a:xfrm>
            <a:off x="20" y="638177"/>
            <a:ext cx="3017500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1FB073A-68F9-B7F9-19D1-EF6107B533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978" r="1" b="8751"/>
          <a:stretch>
            <a:fillRect/>
          </a:stretch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3" name="Bilde 2" descr="Et bilde som inneholder person, innendørs, klær, Menneskeansikt&#10;&#10;KI-generert innhold kan være feil.">
            <a:extLst>
              <a:ext uri="{FF2B5EF4-FFF2-40B4-BE49-F238E27FC236}">
                <a16:creationId xmlns:a16="http://schemas.microsoft.com/office/drawing/2014/main" id="{1D700405-5E1A-D226-1B43-DCED7F2DC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8" r="30975" b="-3"/>
          <a:stretch>
            <a:fillRect/>
          </a:stretch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29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AA44307-D548-655D-1428-F38DD54345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24010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0B39C58-A87D-C36D-91AB-85533B141D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583" r="2" b="12848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7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Bilde 4" descr="Et bilde som inneholder person, klær, vindu, konstruksjon&#10;&#10;KI-generert innhold kan være feil.">
            <a:extLst>
              <a:ext uri="{FF2B5EF4-FFF2-40B4-BE49-F238E27FC236}">
                <a16:creationId xmlns:a16="http://schemas.microsoft.com/office/drawing/2014/main" id="{C3C17299-959D-0DAC-B4D7-07304197B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8" y="1137970"/>
            <a:ext cx="3209544" cy="427939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Bilde 3" descr="Et bilde som inneholder person, Motetilbehør, klær, negl&#10;&#10;KI-generert innhold kan være feil.">
            <a:extLst>
              <a:ext uri="{FF2B5EF4-FFF2-40B4-BE49-F238E27FC236}">
                <a16:creationId xmlns:a16="http://schemas.microsoft.com/office/drawing/2014/main" id="{0477F969-CED2-A862-EBF9-235ED2BAB3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59" r="-2" b="-2"/>
          <a:stretch>
            <a:fillRect/>
          </a:stretch>
        </p:blipFill>
        <p:spPr>
          <a:xfrm>
            <a:off x="4653845" y="872793"/>
            <a:ext cx="2876519" cy="48097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Bilde 2" descr="Et bilde som inneholder klær, person, utendørs, gress&#10;&#10;KI-generert innhold kan være feil.">
            <a:extLst>
              <a:ext uri="{FF2B5EF4-FFF2-40B4-BE49-F238E27FC236}">
                <a16:creationId xmlns:a16="http://schemas.microsoft.com/office/drawing/2014/main" id="{6015FCDA-5853-EF5D-DEF3-BBED3C4B0E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383" r="12230" b="-2"/>
          <a:stretch>
            <a:fillRect/>
          </a:stretch>
        </p:blipFill>
        <p:spPr>
          <a:xfrm>
            <a:off x="8502930" y="872793"/>
            <a:ext cx="2755458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4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Et bilde som inneholder vase, vindu, plante, blomster&#10;&#10;KI-generert innhold kan være feil.">
            <a:extLst>
              <a:ext uri="{FF2B5EF4-FFF2-40B4-BE49-F238E27FC236}">
                <a16:creationId xmlns:a16="http://schemas.microsoft.com/office/drawing/2014/main" id="{2ED1E1FD-5010-CB3D-58F1-6E8DE2192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28" y="643466"/>
            <a:ext cx="2255569" cy="2624663"/>
          </a:xfrm>
          <a:prstGeom prst="rect">
            <a:avLst/>
          </a:prstGeom>
        </p:spPr>
      </p:pic>
      <p:pic>
        <p:nvPicPr>
          <p:cNvPr id="20" name="Bilde 19" descr="Et bilde som inneholder jeans, innendørs, klær, denim&#10;&#10;KI-generert innhold kan være feil.">
            <a:extLst>
              <a:ext uri="{FF2B5EF4-FFF2-40B4-BE49-F238E27FC236}">
                <a16:creationId xmlns:a16="http://schemas.microsoft.com/office/drawing/2014/main" id="{F075A4FF-2CE4-C598-72BC-83B731FB6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16" y="613127"/>
            <a:ext cx="2787445" cy="1798351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214FF496-60B1-442E-5C54-9E161375A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762" y="768750"/>
            <a:ext cx="3990373" cy="5320499"/>
          </a:xfrm>
          <a:prstGeom prst="rect">
            <a:avLst/>
          </a:prstGeom>
        </p:spPr>
      </p:pic>
      <p:pic>
        <p:nvPicPr>
          <p:cNvPr id="16" name="Bilde 15" descr="Et bilde som inneholder paraply, nellik, person&#10;&#10;KI-generert innhold kan være feil.">
            <a:extLst>
              <a:ext uri="{FF2B5EF4-FFF2-40B4-BE49-F238E27FC236}">
                <a16:creationId xmlns:a16="http://schemas.microsoft.com/office/drawing/2014/main" id="{7659AC4E-EE87-171D-0AB6-F59F04DF7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94" y="3589863"/>
            <a:ext cx="1379239" cy="1593021"/>
          </a:xfrm>
          <a:prstGeom prst="rect">
            <a:avLst/>
          </a:prstGeom>
        </p:spPr>
      </p:pic>
      <p:pic>
        <p:nvPicPr>
          <p:cNvPr id="22" name="Bilde 21" descr="Et bilde som inneholder mønster, blomster, Motiv, dessertserviett&#10;&#10;KI-generert innhold kan være feil.">
            <a:extLst>
              <a:ext uri="{FF2B5EF4-FFF2-40B4-BE49-F238E27FC236}">
                <a16:creationId xmlns:a16="http://schemas.microsoft.com/office/drawing/2014/main" id="{76D58FAC-9EFF-913F-B9A9-252E5011B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51" y="3589863"/>
            <a:ext cx="1381074" cy="1593021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CCEA5BC7-5610-0BB0-D181-3599470053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2840" y="2592269"/>
            <a:ext cx="2465508" cy="3652604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F7EF6080-5784-07A3-EB2B-E097F8CDCB48}"/>
              </a:ext>
            </a:extLst>
          </p:cNvPr>
          <p:cNvSpPr txBox="1"/>
          <p:nvPr/>
        </p:nvSpPr>
        <p:spPr>
          <a:xfrm>
            <a:off x="121834" y="5298239"/>
            <a:ext cx="51424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Totalt 27 elever er nå</a:t>
            </a:r>
          </a:p>
          <a:p>
            <a:r>
              <a:rPr lang="nb-NO" dirty="0"/>
              <a:t>40 elever gått kurs 2024-2025 i Ung Husflid</a:t>
            </a:r>
          </a:p>
          <a:p>
            <a:r>
              <a:rPr lang="nb-NO" dirty="0"/>
              <a:t>125 kursplasser – 50 elever deltatt på kortere kurs.</a:t>
            </a:r>
          </a:p>
          <a:p>
            <a:r>
              <a:rPr lang="nb-NO" dirty="0" err="1"/>
              <a:t>Ca</a:t>
            </a:r>
            <a:r>
              <a:rPr lang="nb-NO" dirty="0"/>
              <a:t> 300 barn, unge og voksne på arrangementer</a:t>
            </a:r>
          </a:p>
          <a:p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5970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6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tekst, skjermbilde, Annonsering på nett, Nettsted&#10;&#10;KI-generert innhold kan være feil.">
            <a:extLst>
              <a:ext uri="{FF2B5EF4-FFF2-40B4-BE49-F238E27FC236}">
                <a16:creationId xmlns:a16="http://schemas.microsoft.com/office/drawing/2014/main" id="{CB723328-1A25-B569-4FFC-419EB8109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741" y="643467"/>
            <a:ext cx="4164372" cy="5571066"/>
          </a:xfrm>
          <a:prstGeom prst="rect">
            <a:avLst/>
          </a:prstGeo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10E5ABD-C71E-5EB7-BF49-FAC8DD809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057" y="3256941"/>
            <a:ext cx="2664206" cy="2864736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6BF7C977-354F-38FE-5243-80B1EEA7E275}"/>
              </a:ext>
            </a:extLst>
          </p:cNvPr>
          <p:cNvSpPr txBox="1"/>
          <p:nvPr/>
        </p:nvSpPr>
        <p:spPr>
          <a:xfrm>
            <a:off x="1071717" y="1022555"/>
            <a:ext cx="426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Kulturskolens kompetanse og muligheter for å styrke kunsthåndverk i frivillig lag og foreninger!</a:t>
            </a:r>
          </a:p>
          <a:p>
            <a:pPr marL="285750" indent="-285750">
              <a:buFontTx/>
              <a:buChar char="-"/>
            </a:pPr>
            <a:r>
              <a:rPr lang="nb-NO" dirty="0"/>
              <a:t>Promotering – vi når barn og unge! </a:t>
            </a:r>
          </a:p>
          <a:p>
            <a:pPr marL="285750" indent="-285750">
              <a:buFontTx/>
              <a:buChar char="-"/>
            </a:pPr>
            <a:r>
              <a:rPr lang="nb-NO" dirty="0" err="1"/>
              <a:t>Speedadmin</a:t>
            </a: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/>
              <a:t>Profesjonelle avtaler, lønn m.m.</a:t>
            </a:r>
          </a:p>
        </p:txBody>
      </p:sp>
    </p:spTree>
    <p:extLst>
      <p:ext uri="{BB962C8B-B14F-4D97-AF65-F5344CB8AC3E}">
        <p14:creationId xmlns:p14="http://schemas.microsoft.com/office/powerpoint/2010/main" val="934143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3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F058393-5C36-BC38-7730-314E33D91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77" y="643467"/>
            <a:ext cx="417829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03D60DD-382A-216D-926C-CDD6A10B8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33" y="643467"/>
            <a:ext cx="4870877" cy="557106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CE5F282F-D48D-9E5C-8865-0A7702C689D5}"/>
              </a:ext>
            </a:extLst>
          </p:cNvPr>
          <p:cNvSpPr txBox="1"/>
          <p:nvPr/>
        </p:nvSpPr>
        <p:spPr>
          <a:xfrm>
            <a:off x="688259" y="776748"/>
            <a:ext cx="2641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Smykkekurs med Natalia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B1432C7-1C24-BF95-2AA0-1F88D8D6411A}"/>
              </a:ext>
            </a:extLst>
          </p:cNvPr>
          <p:cNvSpPr txBox="1"/>
          <p:nvPr/>
        </p:nvSpPr>
        <p:spPr>
          <a:xfrm>
            <a:off x="7216877" y="1946787"/>
            <a:ext cx="343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Husflidslaget med på Fri Fredag! </a:t>
            </a:r>
          </a:p>
        </p:txBody>
      </p:sp>
    </p:spTree>
    <p:extLst>
      <p:ext uri="{BB962C8B-B14F-4D97-AF65-F5344CB8AC3E}">
        <p14:creationId xmlns:p14="http://schemas.microsoft.com/office/powerpoint/2010/main" val="2198706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99ce71b-5238-4055-8df2-a21948a51311">
      <Terms xmlns="http://schemas.microsoft.com/office/infopath/2007/PartnerControls"/>
    </lcf76f155ced4ddcb4097134ff3c332f>
    <TaxCatchAll xmlns="d85caf6e-fcd1-4f14-b433-cd8b88768e0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0F6C6A4D6F27244B84407A406C5A0F7" ma:contentTypeVersion="18" ma:contentTypeDescription="Opprett et nytt dokument." ma:contentTypeScope="" ma:versionID="5e8d85894581b9f1fe2b3cb8bd0ddc7e">
  <xsd:schema xmlns:xsd="http://www.w3.org/2001/XMLSchema" xmlns:xs="http://www.w3.org/2001/XMLSchema" xmlns:p="http://schemas.microsoft.com/office/2006/metadata/properties" xmlns:ns2="d99ce71b-5238-4055-8df2-a21948a51311" xmlns:ns3="d85caf6e-fcd1-4f14-b433-cd8b88768e0b" targetNamespace="http://schemas.microsoft.com/office/2006/metadata/properties" ma:root="true" ma:fieldsID="55d6d7c75ce0b823933004e0ac61f480" ns2:_="" ns3:_="">
    <xsd:import namespace="d99ce71b-5238-4055-8df2-a21948a51311"/>
    <xsd:import namespace="d85caf6e-fcd1-4f14-b433-cd8b88768e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ce71b-5238-4055-8df2-a21948a513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c57c9fcc-febc-4c09-a53b-b581c73d9b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5caf6e-fcd1-4f14-b433-cd8b88768e0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0ce9c23-b7fb-4cc0-9464-697e0984a8db}" ma:internalName="TaxCatchAll" ma:showField="CatchAllData" ma:web="d85caf6e-fcd1-4f14-b433-cd8b88768e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020710-3E96-441B-B2A2-93DD762DDA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77AD7F-0254-46E9-9933-D5EF70AC7756}">
  <ds:schemaRefs>
    <ds:schemaRef ds:uri="http://schemas.microsoft.com/office/2006/metadata/properties"/>
    <ds:schemaRef ds:uri="http://schemas.microsoft.com/office/infopath/2007/PartnerControls"/>
    <ds:schemaRef ds:uri="d99ce71b-5238-4055-8df2-a21948a51311"/>
    <ds:schemaRef ds:uri="d85caf6e-fcd1-4f14-b433-cd8b88768e0b"/>
  </ds:schemaRefs>
</ds:datastoreItem>
</file>

<file path=customXml/itemProps3.xml><?xml version="1.0" encoding="utf-8"?>
<ds:datastoreItem xmlns:ds="http://schemas.openxmlformats.org/officeDocument/2006/customXml" ds:itemID="{3580681C-8B10-42DB-8D00-380D6FAAA1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9ce71b-5238-4055-8df2-a21948a51311"/>
    <ds:schemaRef ds:uri="d85caf6e-fcd1-4f14-b433-cd8b88768e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239</Words>
  <Application>Microsoft Office PowerPoint</Application>
  <PresentationFormat>Widescreen</PresentationFormat>
  <Paragraphs>32</Paragraphs>
  <Slides>18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Avenir Next LT Pro</vt:lpstr>
      <vt:lpstr>Calibri</vt:lpstr>
      <vt:lpstr>Office-tema</vt:lpstr>
      <vt:lpstr>Kompetanseløftet i kunsthåndverk </vt:lpstr>
      <vt:lpstr>Hvem kulturskolen samarbeidet med for å få til Kunsthåndverksløftet i Eidsvoll</vt:lpstr>
      <vt:lpstr>Samarbeid med Eidsvoll museum, MiA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Kunsthåndtverksløftet inn i kulturskolens aktiviteter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Spørsmål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Ann-Kristin Rifseim</dc:creator>
  <cp:lastModifiedBy>Ann-Kristin Rifseim</cp:lastModifiedBy>
  <cp:revision>4</cp:revision>
  <dcterms:created xsi:type="dcterms:W3CDTF">2026-01-29T07:01:08Z</dcterms:created>
  <dcterms:modified xsi:type="dcterms:W3CDTF">2026-02-10T09:28:18Z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0x010100B0F6C6A4D6F27244B84407A406C5A0F7</vt:lpwstr>
  </property>
  <property fmtid="{D5CDD505-2E9C-101B-9397-08002B2CF9AE}" pid="3" name="MediaServiceImageTags">
    <vt:lpwstr/>
  </property>
</Properties>
</file>